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13716000" cx="24384000"/>
  <p:notesSz cx="6858000" cy="9144000"/>
  <p:embeddedFontLst>
    <p:embeddedFont>
      <p:font typeface="Nuni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Nunito-bold.fntdata"/><Relationship Id="rId27" Type="http://schemas.openxmlformats.org/officeDocument/2006/relationships/font" Target="fonts/Nuni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Nuni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regular.fntdata"/><Relationship Id="rId30" Type="http://schemas.openxmlformats.org/officeDocument/2006/relationships/font" Target="fonts/Nunito-boldItalic.fntdata"/><Relationship Id="rId11" Type="http://schemas.openxmlformats.org/officeDocument/2006/relationships/slide" Target="slides/slide7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6.xml"/><Relationship Id="rId32" Type="http://schemas.openxmlformats.org/officeDocument/2006/relationships/font" Target="fonts/Montserrat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9.jp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presentation/d/1s0_lxFZHkMLAWcxSxqYE6ZLRP7QF3DlVRdhz4A-7dj8/edit#slide=id.p21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3983ad4390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3983ad4390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Trendyol Presentation Template &amp; Slides için </a:t>
            </a:r>
            <a:r>
              <a:rPr lang="en-US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link</a:t>
            </a: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L&amp;D Training Slide Template’i kullanarak slidelarımızı oluşturalım :) 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864fdbba03_1_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g2864fdbba03_1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3983ad4390_0_3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0" name="Google Shape;190;g23983ad4390_0_3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3983ad4390_0_3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g23983ad4390_0_3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3983ad4390_0_36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g23983ad4390_0_3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7b0df1b055_0_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4" name="Google Shape;224;g27b0df1b055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7b0df1b055_0_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27b0df1b055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7b0df1b055_0_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6" name="Google Shape;246;g27b0df1b055_0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7b0df1b055_0_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7" name="Google Shape;257;g27b0df1b055_0_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7b0df1b055_0_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9" name="Google Shape;269;g27b0df1b055_0_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7b0df1b055_0_9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0" name="Google Shape;280;g27b0df1b055_0_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3983ad4390_0_7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g23983ad4390_0_7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7b0df1b055_0_1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1" name="Google Shape;291;g27b0df1b055_0_1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7b0df1b055_0_1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1" name="Google Shape;301;g27b0df1b055_0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3983ad4390_0_7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23983ad4390_0_78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3986633a28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g23986633a28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3983ad4390_0_3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g23983ad4390_0_3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7b6f9df285_0_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17b6f9df285_0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3983ad4390_0_3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23983ad4390_0_3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3983ad4390_0_3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g23983ad4390_0_3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3983ad4390_0_3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g23983ad4390_0_3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3983ad4390_0_3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8" name="Google Shape;168;g23983ad4390_0_3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tx">
  <p:cSld name="TITLE_AND_BODY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arşılaştırma">
  <p:cSld name="Karşılaştırma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type="title"/>
          </p:nvPr>
        </p:nvSpPr>
        <p:spPr>
          <a:xfrm>
            <a:off x="1679575" y="730250"/>
            <a:ext cx="21031202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" type="body"/>
          </p:nvPr>
        </p:nvSpPr>
        <p:spPr>
          <a:xfrm>
            <a:off x="1679575" y="3362326"/>
            <a:ext cx="10315576" cy="164782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Calibri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Calibri"/>
              <a:buNone/>
              <a:defRPr b="1" sz="4800"/>
            </a:lvl2pPr>
            <a:lvl3pPr indent="-2286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Calibri"/>
              <a:buNone/>
              <a:defRPr b="1" sz="4800"/>
            </a:lvl3pPr>
            <a:lvl4pPr indent="-2286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Calibri"/>
              <a:buNone/>
              <a:defRPr b="1" sz="4800"/>
            </a:lvl4pPr>
            <a:lvl5pPr indent="-2286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Calibri"/>
              <a:buNone/>
              <a:defRPr b="1" sz="4800"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2" type="body"/>
          </p:nvPr>
        </p:nvSpPr>
        <p:spPr>
          <a:xfrm>
            <a:off x="12344400" y="3362326"/>
            <a:ext cx="10366376" cy="164782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alnızca Başlık">
  <p:cSld name="Yalnızca Başlık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type="title"/>
          </p:nvPr>
        </p:nvSpPr>
        <p:spPr>
          <a:xfrm>
            <a:off x="1676400" y="730250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lı İçerik">
  <p:cSld name="Başlıklı İçeri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1679575" y="914400"/>
            <a:ext cx="7864476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Calibri"/>
              <a:buNone/>
              <a:defRPr sz="64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10366375" y="1974850"/>
            <a:ext cx="12344401" cy="97472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6350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6400"/>
              <a:buChar char="•"/>
              <a:defRPr sz="6400"/>
            </a:lvl1pPr>
            <a:lvl2pPr indent="-6350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6400"/>
              <a:buChar char="•"/>
              <a:defRPr sz="6400"/>
            </a:lvl2pPr>
            <a:lvl3pPr indent="-6350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6400"/>
              <a:buChar char="•"/>
              <a:defRPr sz="6400"/>
            </a:lvl3pPr>
            <a:lvl4pPr indent="-6350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6400"/>
              <a:buChar char="•"/>
              <a:defRPr sz="6400"/>
            </a:lvl4pPr>
            <a:lvl5pPr indent="-6350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6400"/>
              <a:buChar char="•"/>
              <a:defRPr sz="6400"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2" type="body"/>
          </p:nvPr>
        </p:nvSpPr>
        <p:spPr>
          <a:xfrm>
            <a:off x="1679575" y="4114800"/>
            <a:ext cx="7864476" cy="76231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lı Resim">
  <p:cSld name="Başlıklı Resim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679575" y="914400"/>
            <a:ext cx="7864476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Calibri"/>
              <a:buNone/>
              <a:defRPr sz="64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6" name="Google Shape;56;p14"/>
          <p:cNvSpPr/>
          <p:nvPr>
            <p:ph idx="2" type="pic"/>
          </p:nvPr>
        </p:nvSpPr>
        <p:spPr>
          <a:xfrm>
            <a:off x="10366375" y="1974850"/>
            <a:ext cx="12344401" cy="9747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1679575" y="4114800"/>
            <a:ext cx="7864476" cy="76231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None/>
              <a:defRPr sz="3200"/>
            </a:lvl1pPr>
            <a:lvl2pPr indent="-2286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None/>
              <a:defRPr sz="3200"/>
            </a:lvl2pPr>
            <a:lvl3pPr indent="-2286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None/>
              <a:defRPr sz="3200"/>
            </a:lvl3pPr>
            <a:lvl4pPr indent="-2286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None/>
              <a:defRPr sz="3200"/>
            </a:lvl4pPr>
            <a:lvl5pPr indent="-2286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None/>
              <a:defRPr sz="3200"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Fill Image 1">
  <p:cSld name="TITLE_AND_BODY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>
            <p:ph idx="2" type="pic"/>
          </p:nvPr>
        </p:nvSpPr>
        <p:spPr>
          <a:xfrm>
            <a:off x="11177402" y="0"/>
            <a:ext cx="13212900" cy="8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22203055" y="12802235"/>
            <a:ext cx="5046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Fill Image 2">
  <p:cSld name="TITLE_AND_BODY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>
            <p:ph idx="2" type="pic"/>
          </p:nvPr>
        </p:nvSpPr>
        <p:spPr>
          <a:xfrm>
            <a:off x="11177402" y="0"/>
            <a:ext cx="13212900" cy="87702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22203055" y="12835871"/>
            <a:ext cx="504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ş 1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idx="12" type="sldNum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showMasterSp="0">
  <p:cSld name="TITLE_AND_BODY_2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idx="12" type="sldNum"/>
          </p:nvPr>
        </p:nvSpPr>
        <p:spPr>
          <a:xfrm>
            <a:off x="22203055" y="12835871"/>
            <a:ext cx="504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sp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Fill Image">
  <p:cSld name="2_Fill Imag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>
            <p:ph idx="2" type="pic"/>
          </p:nvPr>
        </p:nvSpPr>
        <p:spPr>
          <a:xfrm>
            <a:off x="11177402" y="0"/>
            <a:ext cx="13212952" cy="8770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ş">
  <p:cSld name="Boş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Fill Image">
  <p:cSld name="5_Fill Imag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/>
          <p:nvPr>
            <p:ph idx="2" type="pic"/>
          </p:nvPr>
        </p:nvSpPr>
        <p:spPr>
          <a:xfrm>
            <a:off x="2019266" y="5114897"/>
            <a:ext cx="3060658" cy="3059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5"/>
          <p:cNvSpPr/>
          <p:nvPr>
            <p:ph idx="3" type="pic"/>
          </p:nvPr>
        </p:nvSpPr>
        <p:spPr>
          <a:xfrm>
            <a:off x="7366451" y="5114897"/>
            <a:ext cx="3060656" cy="3059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5"/>
          <p:cNvSpPr/>
          <p:nvPr>
            <p:ph idx="4" type="pic"/>
          </p:nvPr>
        </p:nvSpPr>
        <p:spPr>
          <a:xfrm>
            <a:off x="12713637" y="5114897"/>
            <a:ext cx="3060656" cy="3059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5"/>
          <p:cNvSpPr/>
          <p:nvPr>
            <p:ph idx="5" type="pic"/>
          </p:nvPr>
        </p:nvSpPr>
        <p:spPr>
          <a:xfrm>
            <a:off x="18060823" y="5114897"/>
            <a:ext cx="3060656" cy="3059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Fill Image">
  <p:cSld name="1_Fill Imag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Slaydı" type="title">
  <p:cSld name="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/>
          <p:nvPr>
            <p:ph type="title"/>
          </p:nvPr>
        </p:nvSpPr>
        <p:spPr>
          <a:xfrm>
            <a:off x="3048000" y="2244725"/>
            <a:ext cx="18288001" cy="477520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Calibri"/>
              <a:buNone/>
              <a:defRPr sz="12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7"/>
          <p:cNvSpPr txBox="1"/>
          <p:nvPr>
            <p:ph idx="1" type="body"/>
          </p:nvPr>
        </p:nvSpPr>
        <p:spPr>
          <a:xfrm>
            <a:off x="3048000" y="7204075"/>
            <a:ext cx="18288001" cy="33115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Calibri"/>
              <a:buNone/>
              <a:defRPr sz="4800"/>
            </a:lvl1pPr>
            <a:lvl2pPr indent="-228600" lvl="1" marL="914400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Calibri"/>
              <a:buNone/>
              <a:defRPr sz="4800"/>
            </a:lvl2pPr>
            <a:lvl3pPr indent="-228600" lvl="2" marL="1371600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Calibri"/>
              <a:buNone/>
              <a:defRPr sz="4800"/>
            </a:lvl3pPr>
            <a:lvl4pPr indent="-228600" lvl="3" marL="1828800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Calibri"/>
              <a:buNone/>
              <a:defRPr sz="4800"/>
            </a:lvl4pPr>
            <a:lvl5pPr indent="-228600" lvl="4" marL="2286000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Calibri"/>
              <a:buNone/>
              <a:defRPr sz="4800"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şlık ve İçerik">
  <p:cSld name="Başlık ve İçeri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1676400" y="730250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1" type="body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8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ölüm Üst Bilgisi">
  <p:cSld name="Bölüm Üst Bilgisi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type="title"/>
          </p:nvPr>
        </p:nvSpPr>
        <p:spPr>
          <a:xfrm>
            <a:off x="1663700" y="3419476"/>
            <a:ext cx="21031199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Calibri"/>
              <a:buNone/>
              <a:defRPr sz="12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1" type="body"/>
          </p:nvPr>
        </p:nvSpPr>
        <p:spPr>
          <a:xfrm>
            <a:off x="1663700" y="9178925"/>
            <a:ext cx="21031199" cy="30003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Calibri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Calibri"/>
              <a:buNone/>
              <a:defRPr sz="4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Calibri"/>
              <a:buNone/>
              <a:defRPr sz="4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Calibri"/>
              <a:buNone/>
              <a:defRPr sz="4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Calibri"/>
              <a:buNone/>
              <a:defRPr sz="4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İki İçerik">
  <p:cSld name="İki İçeri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/>
          <p:nvPr>
            <p:ph type="title"/>
          </p:nvPr>
        </p:nvSpPr>
        <p:spPr>
          <a:xfrm>
            <a:off x="1676400" y="730250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1" type="body"/>
          </p:nvPr>
        </p:nvSpPr>
        <p:spPr>
          <a:xfrm>
            <a:off x="1676400" y="3651250"/>
            <a:ext cx="10363200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676400" y="730250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Calibri"/>
              <a:buNone/>
              <a:defRPr b="0" i="0" sz="8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Calibri"/>
              <a:buNone/>
              <a:defRPr b="0" i="0" sz="8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Calibri"/>
              <a:buNone/>
              <a:defRPr b="0" i="0" sz="8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Calibri"/>
              <a:buNone/>
              <a:defRPr b="0" i="0" sz="8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Calibri"/>
              <a:buNone/>
              <a:defRPr b="0" i="0" sz="8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Calibri"/>
              <a:buNone/>
              <a:defRPr b="0" i="0" sz="8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Calibri"/>
              <a:buNone/>
              <a:defRPr b="0" i="0" sz="8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Calibri"/>
              <a:buNone/>
              <a:defRPr b="0" i="0" sz="8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Calibri"/>
              <a:buNone/>
              <a:defRPr b="0" i="0" sz="8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84200" lvl="1" marL="9144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84200" lvl="2" marL="13716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84200" lvl="3" marL="18288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84200" lvl="4" marL="22860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84200" lvl="5" marL="2743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584200" lvl="6" marL="32004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584200" lvl="7" marL="36576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584200" lvl="8" marL="41148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ty-siyah-logo.png" id="8" name="Google Shape;8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2050477" y="12641112"/>
            <a:ext cx="1877944" cy="63555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22203055" y="12835871"/>
            <a:ext cx="504546" cy="483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6.png"/><Relationship Id="rId5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25.png"/><Relationship Id="rId5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30.jpg"/><Relationship Id="rId6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Relationship Id="rId4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9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/>
        </p:nvSpPr>
        <p:spPr>
          <a:xfrm>
            <a:off x="3850933" y="4857200"/>
            <a:ext cx="17110500" cy="20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US" sz="8400">
                <a:solidFill>
                  <a:srgbClr val="EF6530"/>
                </a:solidFill>
              </a:rPr>
              <a:t>Distributed System Challenges</a:t>
            </a:r>
            <a:endParaRPr b="1" sz="8400">
              <a:solidFill>
                <a:srgbClr val="EF653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8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8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00"/>
              <a:buFont typeface="Arial"/>
              <a:buNone/>
            </a:pPr>
            <a:r>
              <a:rPr b="1" lang="en-US" sz="5100">
                <a:solidFill>
                  <a:schemeClr val="dk1"/>
                </a:solidFill>
              </a:rPr>
              <a:t>SCALABILITY - EXAMPLE 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8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" id="186" name="Google Shape;186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5313" y="1499555"/>
            <a:ext cx="1004305" cy="1095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1900" y="3667550"/>
            <a:ext cx="14426575" cy="724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9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9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LATENCY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9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1976500" y="3958575"/>
            <a:ext cx="12488400" cy="13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Time required to transmit a message from one location to another within a distributed system</a:t>
            </a:r>
            <a:endParaRPr sz="3500">
              <a:solidFill>
                <a:schemeClr val="dk1"/>
              </a:solidFill>
            </a:endParaRPr>
          </a:p>
        </p:txBody>
      </p:sp>
      <p:pic>
        <p:nvPicPr>
          <p:cNvPr id="198" name="Google Shape;19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1900" y="6267275"/>
            <a:ext cx="3886500" cy="590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20125" y="6534137"/>
            <a:ext cx="10377320" cy="563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30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30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LATENCY - NUMBERS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0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5" y="13163550"/>
            <a:ext cx="3810000" cy="5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1525" y="3584800"/>
            <a:ext cx="13948774" cy="780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31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1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LATENCY - SOLUTIONS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1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1"/>
          <p:cNvSpPr txBox="1"/>
          <p:nvPr/>
        </p:nvSpPr>
        <p:spPr>
          <a:xfrm>
            <a:off x="2096975" y="3958600"/>
            <a:ext cx="135663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Non blocking approach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In-memory cache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Lower sync read replica count on database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Lower replication factor on messaging queue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Lower refresh interval time on search engine</a:t>
            </a:r>
            <a:endParaRPr sz="3500">
              <a:solidFill>
                <a:srgbClr val="FF6720"/>
              </a:solidFill>
            </a:endParaRPr>
          </a:p>
        </p:txBody>
      </p:sp>
      <p:pic>
        <p:nvPicPr>
          <p:cNvPr descr="Image" id="221" name="Google Shape;221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5313" y="1502430"/>
            <a:ext cx="1004305" cy="1095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2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32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CONCURRENCY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2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2"/>
          <p:cNvSpPr txBox="1"/>
          <p:nvPr/>
        </p:nvSpPr>
        <p:spPr>
          <a:xfrm>
            <a:off x="2096975" y="3958600"/>
            <a:ext cx="13159800" cy="3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Mean is ability to process data </a:t>
            </a:r>
            <a:r>
              <a:rPr lang="en-US" sz="3500">
                <a:solidFill>
                  <a:srgbClr val="FF6720"/>
                </a:solidFill>
              </a:rPr>
              <a:t>parallely</a:t>
            </a:r>
            <a:r>
              <a:rPr lang="en-US" sz="3500">
                <a:solidFill>
                  <a:srgbClr val="FF6720"/>
                </a:solidFill>
              </a:rPr>
              <a:t> on different nodes of the system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If we don’t manage concurrency correctly, race conditions will happen which means that the data produced is in wrong state</a:t>
            </a:r>
            <a:endParaRPr sz="3500">
              <a:solidFill>
                <a:srgbClr val="FF6720"/>
              </a:solidFill>
            </a:endParaRPr>
          </a:p>
        </p:txBody>
      </p:sp>
      <p:pic>
        <p:nvPicPr>
          <p:cNvPr id="232" name="Google Shape;23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27150" y="2488875"/>
            <a:ext cx="6510875" cy="876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3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3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3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CONCURRENCY</a:t>
            </a:r>
            <a:r>
              <a:rPr b="1" lang="en-US" sz="5100"/>
              <a:t> - SOLUTIONS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3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3"/>
          <p:cNvSpPr txBox="1"/>
          <p:nvPr/>
        </p:nvSpPr>
        <p:spPr>
          <a:xfrm>
            <a:off x="2096975" y="3958600"/>
            <a:ext cx="135663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Make idempotent your operations as much as possible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Read data from source of truth instead of replicated source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Use RDBMS databases on write operations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Use versioning on data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Put partition key to events to ensure order</a:t>
            </a:r>
            <a:endParaRPr sz="3500">
              <a:solidFill>
                <a:srgbClr val="FF6720"/>
              </a:solidFill>
            </a:endParaRPr>
          </a:p>
        </p:txBody>
      </p:sp>
      <p:pic>
        <p:nvPicPr>
          <p:cNvPr descr="Image" id="243" name="Google Shape;243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5313" y="1502430"/>
            <a:ext cx="1004305" cy="1095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34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34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SECURITY</a:t>
            </a:r>
            <a:r>
              <a:rPr b="1" lang="en-US" sz="5100"/>
              <a:t> - PROBLEMS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4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34"/>
          <p:cNvSpPr txBox="1"/>
          <p:nvPr/>
        </p:nvSpPr>
        <p:spPr>
          <a:xfrm>
            <a:off x="2096975" y="3958600"/>
            <a:ext cx="19899900" cy="3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Use a gateway or backend for frontend to handle incoming requests from outside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Service discovery helps to services to call each other inside same cluster</a:t>
            </a:r>
            <a:endParaRPr sz="3500">
              <a:solidFill>
                <a:srgbClr val="FF672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500">
                <a:solidFill>
                  <a:srgbClr val="FF6720"/>
                </a:solidFill>
              </a:rPr>
              <a:t>without any security risk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Service to service authorization can improve security when we use with service discovery</a:t>
            </a:r>
            <a:endParaRPr sz="3500">
              <a:solidFill>
                <a:srgbClr val="FF6720"/>
              </a:solidFill>
            </a:endParaRPr>
          </a:p>
        </p:txBody>
      </p:sp>
      <p:pic>
        <p:nvPicPr>
          <p:cNvPr descr="Image" id="254" name="Google Shape;254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131" y="1377473"/>
            <a:ext cx="1438686" cy="13453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5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35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5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FAILURE HANDLING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5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35"/>
          <p:cNvSpPr txBox="1"/>
          <p:nvPr/>
        </p:nvSpPr>
        <p:spPr>
          <a:xfrm>
            <a:off x="2096975" y="3958600"/>
            <a:ext cx="13480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Failures can cause cascading </a:t>
            </a:r>
            <a:r>
              <a:rPr lang="en-US" sz="3500">
                <a:solidFill>
                  <a:srgbClr val="FF6720"/>
                </a:solidFill>
              </a:rPr>
              <a:t>effect</a:t>
            </a:r>
            <a:r>
              <a:rPr lang="en-US" sz="3500">
                <a:solidFill>
                  <a:srgbClr val="FF6720"/>
                </a:solidFill>
              </a:rPr>
              <a:t> on microservice architecture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Although easy to find and recover errors on monolith application, distributed systems need extra precaution and preparation </a:t>
            </a:r>
            <a:endParaRPr sz="3500">
              <a:solidFill>
                <a:srgbClr val="FF6720"/>
              </a:solidFill>
            </a:endParaRPr>
          </a:p>
        </p:txBody>
      </p:sp>
      <p:pic>
        <p:nvPicPr>
          <p:cNvPr id="265" name="Google Shape;26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24675" y="2714000"/>
            <a:ext cx="8822124" cy="749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3163550"/>
            <a:ext cx="3467100" cy="5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6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36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36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FAILURE HANDLING - SOLUTIONS</a:t>
            </a:r>
            <a:endParaRPr b="1" sz="5100"/>
          </a:p>
        </p:txBody>
      </p:sp>
      <p:pic>
        <p:nvPicPr>
          <p:cNvPr id="274" name="Google Shape;27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6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36"/>
          <p:cNvSpPr txBox="1"/>
          <p:nvPr/>
        </p:nvSpPr>
        <p:spPr>
          <a:xfrm>
            <a:off x="2096975" y="3958600"/>
            <a:ext cx="19370400" cy="6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Logging and alerting mechanism should show every details on critical paths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Async communication (message based) will be better between microservices</a:t>
            </a:r>
            <a:endParaRPr sz="3500">
              <a:solidFill>
                <a:srgbClr val="FF672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500">
                <a:solidFill>
                  <a:srgbClr val="FF6720"/>
                </a:solidFill>
              </a:rPr>
              <a:t>instead of sync RPC calls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Circuit breaker patterns are useful to avoid infinite calls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Put exponential backoff on retries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Using timeouts ensures that threads are never blocked indefinitely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Health-check and load balancing will help to route requests to healthy pods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Saga or 2PC patterns ensures data consistency when error happen on somewhere of process</a:t>
            </a:r>
            <a:endParaRPr sz="3500">
              <a:solidFill>
                <a:srgbClr val="FF6720"/>
              </a:solidFill>
            </a:endParaRPr>
          </a:p>
        </p:txBody>
      </p:sp>
      <p:pic>
        <p:nvPicPr>
          <p:cNvPr descr="Image" id="277" name="Google Shape;27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5313" y="1502430"/>
            <a:ext cx="1004305" cy="1095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7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37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37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OBSERVABILITY AND MONITORING</a:t>
            </a:r>
            <a:endParaRPr b="1" sz="5100"/>
          </a:p>
        </p:txBody>
      </p:sp>
      <p:pic>
        <p:nvPicPr>
          <p:cNvPr id="285" name="Google Shape;28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7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37"/>
          <p:cNvSpPr txBox="1"/>
          <p:nvPr/>
        </p:nvSpPr>
        <p:spPr>
          <a:xfrm>
            <a:off x="2096975" y="3958600"/>
            <a:ext cx="19370400" cy="15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Observability is the ability to measure the internal state of a system only by its external outputs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It’s vital to keep microservices healthy and resilient</a:t>
            </a:r>
            <a:endParaRPr sz="3500">
              <a:solidFill>
                <a:srgbClr val="FF6720"/>
              </a:solidFill>
            </a:endParaRPr>
          </a:p>
        </p:txBody>
      </p:sp>
      <p:pic>
        <p:nvPicPr>
          <p:cNvPr id="288" name="Google Shape;28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1075" y="6691000"/>
            <a:ext cx="8321150" cy="450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rPr lang="en-US" sz="1900">
                <a:solidFill>
                  <a:srgbClr val="FF6720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20"/>
          <p:cNvSpPr txBox="1"/>
          <p:nvPr/>
        </p:nvSpPr>
        <p:spPr>
          <a:xfrm>
            <a:off x="1976502" y="1611375"/>
            <a:ext cx="39156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t/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0"/>
          <p:cNvSpPr txBox="1"/>
          <p:nvPr/>
        </p:nvSpPr>
        <p:spPr>
          <a:xfrm>
            <a:off x="1545525" y="3007675"/>
            <a:ext cx="1253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20"/>
          <p:cNvSpPr txBox="1"/>
          <p:nvPr/>
        </p:nvSpPr>
        <p:spPr>
          <a:xfrm>
            <a:off x="3945250" y="4137475"/>
            <a:ext cx="11385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/>
              <a:t>Understand challenges of distributed systems</a:t>
            </a:r>
            <a:endParaRPr sz="3000"/>
          </a:p>
        </p:txBody>
      </p:sp>
      <p:sp>
        <p:nvSpPr>
          <p:cNvPr id="83" name="Google Shape;83;p20"/>
          <p:cNvSpPr txBox="1"/>
          <p:nvPr/>
        </p:nvSpPr>
        <p:spPr>
          <a:xfrm>
            <a:off x="3945250" y="2792275"/>
            <a:ext cx="46902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2800"/>
              <a:buFont typeface="Arial"/>
              <a:buNone/>
            </a:pPr>
            <a:r>
              <a:rPr b="1" lang="en-US" sz="4800">
                <a:solidFill>
                  <a:srgbClr val="FF6720"/>
                </a:solidFill>
              </a:rPr>
              <a:t>PURPOSE	</a:t>
            </a:r>
            <a:endParaRPr b="1" sz="2800">
              <a:solidFill>
                <a:srgbClr val="FF6720"/>
              </a:solidFill>
            </a:endParaRPr>
          </a:p>
        </p:txBody>
      </p:sp>
      <p:cxnSp>
        <p:nvCxnSpPr>
          <p:cNvPr id="84" name="Google Shape;84;p20"/>
          <p:cNvCxnSpPr/>
          <p:nvPr/>
        </p:nvCxnSpPr>
        <p:spPr>
          <a:xfrm rot="10800000">
            <a:off x="3645324" y="2677534"/>
            <a:ext cx="27000" cy="2526300"/>
          </a:xfrm>
          <a:prstGeom prst="straightConnector1">
            <a:avLst/>
          </a:prstGeom>
          <a:noFill/>
          <a:ln cap="flat" cmpd="sng" w="88900">
            <a:solidFill>
              <a:srgbClr val="282D3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Image" id="85" name="Google Shape;8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00401" y="3424826"/>
            <a:ext cx="1377150" cy="14211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0"/>
          <p:cNvSpPr txBox="1"/>
          <p:nvPr/>
        </p:nvSpPr>
        <p:spPr>
          <a:xfrm>
            <a:off x="1976502" y="5781975"/>
            <a:ext cx="39156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t/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0"/>
          <p:cNvSpPr txBox="1"/>
          <p:nvPr/>
        </p:nvSpPr>
        <p:spPr>
          <a:xfrm>
            <a:off x="1545525" y="7178275"/>
            <a:ext cx="1253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20"/>
          <p:cNvSpPr txBox="1"/>
          <p:nvPr/>
        </p:nvSpPr>
        <p:spPr>
          <a:xfrm>
            <a:off x="3945250" y="8308075"/>
            <a:ext cx="11385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/>
              <a:t>Find better solutions for our problems</a:t>
            </a:r>
            <a:endParaRPr sz="3000"/>
          </a:p>
        </p:txBody>
      </p:sp>
      <p:sp>
        <p:nvSpPr>
          <p:cNvPr id="89" name="Google Shape;89;p20"/>
          <p:cNvSpPr txBox="1"/>
          <p:nvPr/>
        </p:nvSpPr>
        <p:spPr>
          <a:xfrm>
            <a:off x="3945250" y="6962875"/>
            <a:ext cx="46902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2800"/>
              <a:buFont typeface="Arial"/>
              <a:buNone/>
            </a:pPr>
            <a:r>
              <a:rPr b="1" lang="en-US" sz="4800">
                <a:solidFill>
                  <a:srgbClr val="FF6720"/>
                </a:solidFill>
              </a:rPr>
              <a:t>WHY</a:t>
            </a:r>
            <a:r>
              <a:rPr b="1" lang="en-US" sz="4800">
                <a:solidFill>
                  <a:srgbClr val="FF6720"/>
                </a:solidFill>
              </a:rPr>
              <a:t>	</a:t>
            </a:r>
            <a:endParaRPr b="1" sz="2800">
              <a:solidFill>
                <a:srgbClr val="FF6720"/>
              </a:solidFill>
            </a:endParaRPr>
          </a:p>
        </p:txBody>
      </p:sp>
      <p:cxnSp>
        <p:nvCxnSpPr>
          <p:cNvPr id="90" name="Google Shape;90;p20"/>
          <p:cNvCxnSpPr/>
          <p:nvPr/>
        </p:nvCxnSpPr>
        <p:spPr>
          <a:xfrm rot="10800000">
            <a:off x="3645324" y="6848134"/>
            <a:ext cx="27000" cy="2526300"/>
          </a:xfrm>
          <a:prstGeom prst="straightConnector1">
            <a:avLst/>
          </a:prstGeom>
          <a:noFill/>
          <a:ln cap="flat" cmpd="sng" w="88900">
            <a:solidFill>
              <a:srgbClr val="282D3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1" name="Google Shape;9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493525" y="2222863"/>
            <a:ext cx="7611974" cy="88302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2" name="Google Shape;92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00411" y="7365907"/>
            <a:ext cx="1377149" cy="1235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8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38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38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OTHER CHALLENGES</a:t>
            </a:r>
            <a:endParaRPr b="1" sz="5100"/>
          </a:p>
        </p:txBody>
      </p:sp>
      <p:pic>
        <p:nvPicPr>
          <p:cNvPr id="296" name="Google Shape;29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8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8"/>
          <p:cNvSpPr txBox="1"/>
          <p:nvPr/>
        </p:nvSpPr>
        <p:spPr>
          <a:xfrm>
            <a:off x="2096975" y="3958600"/>
            <a:ext cx="19370400" cy="3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Operational Complexity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Cognitive Load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Integration Tests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Deployments</a:t>
            </a:r>
            <a:endParaRPr sz="3500">
              <a:solidFill>
                <a:srgbClr val="FF672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39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t/>
            </a:r>
            <a:endParaRPr b="1" sz="5100"/>
          </a:p>
        </p:txBody>
      </p:sp>
      <p:pic>
        <p:nvPicPr>
          <p:cNvPr id="305" name="Google Shape;30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9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7" name="Google Shape;30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7275" y="2488875"/>
            <a:ext cx="12429500" cy="847772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9"/>
          <p:cNvSpPr txBox="1"/>
          <p:nvPr/>
        </p:nvSpPr>
        <p:spPr>
          <a:xfrm>
            <a:off x="8201250" y="10966600"/>
            <a:ext cx="798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Because there are no gain without sacrifice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/>
          <p:nvPr/>
        </p:nvSpPr>
        <p:spPr>
          <a:xfrm>
            <a:off x="1976492" y="1532534"/>
            <a:ext cx="17818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14" name="Google Shape;314;p40"/>
          <p:cNvSpPr/>
          <p:nvPr/>
        </p:nvSpPr>
        <p:spPr>
          <a:xfrm>
            <a:off x="3172" y="-7748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40"/>
          <p:cNvSpPr txBox="1"/>
          <p:nvPr/>
        </p:nvSpPr>
        <p:spPr>
          <a:xfrm>
            <a:off x="2200925" y="3687463"/>
            <a:ext cx="178185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100">
                <a:solidFill>
                  <a:srgbClr val="EF6530"/>
                </a:solidFill>
              </a:rPr>
              <a:t>THANK YOU</a:t>
            </a:r>
            <a:endParaRPr sz="12100">
              <a:solidFill>
                <a:srgbClr val="EF6530"/>
              </a:solidFill>
            </a:endParaRPr>
          </a:p>
        </p:txBody>
      </p:sp>
      <p:pic>
        <p:nvPicPr>
          <p:cNvPr id="316" name="Google Shape;31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03926" y="7409350"/>
            <a:ext cx="4933764" cy="582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95425" y="6176725"/>
            <a:ext cx="6781800" cy="790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18" name="Google Shape;318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256164" y="4024094"/>
            <a:ext cx="1373952" cy="13739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1"/>
          <p:cNvSpPr/>
          <p:nvPr/>
        </p:nvSpPr>
        <p:spPr>
          <a:xfrm rot="5400000">
            <a:off x="90720" y="1111292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1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AGENDA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953700" y="4629600"/>
            <a:ext cx="6305551" cy="74428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2" name="Google Shape;102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5400000">
            <a:off x="337996" y="1348924"/>
            <a:ext cx="838977" cy="140240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1"/>
          <p:cNvSpPr txBox="1"/>
          <p:nvPr/>
        </p:nvSpPr>
        <p:spPr>
          <a:xfrm>
            <a:off x="3659017" y="3267720"/>
            <a:ext cx="165441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Talk about </a:t>
            </a:r>
            <a:r>
              <a:rPr lang="en-US" sz="4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challenges</a:t>
            </a:r>
            <a:endParaRPr sz="4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sz="4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4" name="Google Shape;104;p21"/>
          <p:cNvSpPr/>
          <p:nvPr/>
        </p:nvSpPr>
        <p:spPr>
          <a:xfrm>
            <a:off x="2098733" y="3267833"/>
            <a:ext cx="1408800" cy="1400700"/>
          </a:xfrm>
          <a:prstGeom prst="ellipse">
            <a:avLst/>
          </a:prstGeom>
          <a:solidFill>
            <a:srgbClr val="EF6530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1"/>
          <p:cNvSpPr txBox="1"/>
          <p:nvPr/>
        </p:nvSpPr>
        <p:spPr>
          <a:xfrm>
            <a:off x="2341133" y="3340633"/>
            <a:ext cx="9240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4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" name="Google Shape;106;p21"/>
          <p:cNvSpPr/>
          <p:nvPr/>
        </p:nvSpPr>
        <p:spPr>
          <a:xfrm>
            <a:off x="2098733" y="4999433"/>
            <a:ext cx="1408800" cy="1400700"/>
          </a:xfrm>
          <a:prstGeom prst="ellipse">
            <a:avLst/>
          </a:prstGeom>
          <a:solidFill>
            <a:srgbClr val="EF6530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1"/>
          <p:cNvSpPr txBox="1"/>
          <p:nvPr/>
        </p:nvSpPr>
        <p:spPr>
          <a:xfrm>
            <a:off x="2341133" y="5072233"/>
            <a:ext cx="9240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4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21"/>
          <p:cNvSpPr/>
          <p:nvPr/>
        </p:nvSpPr>
        <p:spPr>
          <a:xfrm>
            <a:off x="2098733" y="6857933"/>
            <a:ext cx="1408800" cy="1400700"/>
          </a:xfrm>
          <a:prstGeom prst="ellipse">
            <a:avLst/>
          </a:prstGeom>
          <a:solidFill>
            <a:srgbClr val="EF6530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0" i="0" sz="3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2341133" y="6930733"/>
            <a:ext cx="9240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4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3659017" y="6857920"/>
            <a:ext cx="165441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Q&amp;A</a:t>
            </a:r>
            <a:endParaRPr sz="4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sz="4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3659017" y="5072220"/>
            <a:ext cx="165441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Real life examples</a:t>
            </a:r>
            <a:endParaRPr sz="4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t/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1543875" y="33871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264" y="2824475"/>
            <a:ext cx="16113725" cy="838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75" y="13163551"/>
            <a:ext cx="3124200" cy="5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t/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1" name="Google Shape;1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8075" y="2926488"/>
            <a:ext cx="18587851" cy="786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75" y="13163550"/>
            <a:ext cx="3124200" cy="5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4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4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TOPİCS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1976500" y="4149000"/>
            <a:ext cx="100563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4000"/>
              <a:buChar char="●"/>
            </a:pPr>
            <a:r>
              <a:rPr lang="en-US" sz="4000">
                <a:solidFill>
                  <a:srgbClr val="FF6720"/>
                </a:solidFill>
              </a:rPr>
              <a:t>Scalability</a:t>
            </a:r>
            <a:endParaRPr sz="4000">
              <a:solidFill>
                <a:srgbClr val="FF6720"/>
              </a:solidFill>
            </a:endParaRPr>
          </a:p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4000"/>
              <a:buChar char="●"/>
            </a:pPr>
            <a:r>
              <a:rPr lang="en-US" sz="4000">
                <a:solidFill>
                  <a:srgbClr val="FF6720"/>
                </a:solidFill>
              </a:rPr>
              <a:t>Latency</a:t>
            </a:r>
            <a:endParaRPr sz="4000">
              <a:solidFill>
                <a:srgbClr val="FF6720"/>
              </a:solidFill>
            </a:endParaRPr>
          </a:p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4000"/>
              <a:buChar char="●"/>
            </a:pPr>
            <a:r>
              <a:rPr lang="en-US" sz="4000">
                <a:solidFill>
                  <a:srgbClr val="FF6720"/>
                </a:solidFill>
              </a:rPr>
              <a:t>Concurrency</a:t>
            </a:r>
            <a:endParaRPr sz="4000">
              <a:solidFill>
                <a:srgbClr val="FF6720"/>
              </a:solidFill>
            </a:endParaRPr>
          </a:p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4000"/>
              <a:buChar char="●"/>
            </a:pPr>
            <a:r>
              <a:rPr lang="en-US" sz="4000">
                <a:solidFill>
                  <a:srgbClr val="FF6720"/>
                </a:solidFill>
              </a:rPr>
              <a:t>Security</a:t>
            </a:r>
            <a:endParaRPr sz="4000">
              <a:solidFill>
                <a:srgbClr val="FF6720"/>
              </a:solidFill>
            </a:endParaRPr>
          </a:p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4000"/>
              <a:buChar char="●"/>
            </a:pPr>
            <a:r>
              <a:rPr lang="en-US" sz="4000">
                <a:solidFill>
                  <a:srgbClr val="FF6720"/>
                </a:solidFill>
              </a:rPr>
              <a:t>Failure Handling</a:t>
            </a:r>
            <a:endParaRPr sz="4000">
              <a:solidFill>
                <a:srgbClr val="FF6720"/>
              </a:solidFill>
            </a:endParaRPr>
          </a:p>
          <a:p>
            <a:pPr indent="-482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4000"/>
              <a:buChar char="●"/>
            </a:pPr>
            <a:r>
              <a:rPr lang="en-US" sz="4000">
                <a:solidFill>
                  <a:srgbClr val="FF6720"/>
                </a:solidFill>
              </a:rPr>
              <a:t>Observability - Monitoring</a:t>
            </a:r>
            <a:endParaRPr sz="4000">
              <a:solidFill>
                <a:srgbClr val="FF672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5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5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b="1" lang="en-US" sz="5100"/>
              <a:t>SCALABILITY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5"/>
          <p:cNvSpPr txBox="1"/>
          <p:nvPr/>
        </p:nvSpPr>
        <p:spPr>
          <a:xfrm>
            <a:off x="853950" y="3234750"/>
            <a:ext cx="1230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1976500" y="4108375"/>
            <a:ext cx="11233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Means system’s performance with increasing load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There are two parameters to measure it; </a:t>
            </a:r>
            <a:r>
              <a:rPr b="1" lang="en-US" sz="3500">
                <a:solidFill>
                  <a:srgbClr val="242E30"/>
                </a:solidFill>
              </a:rPr>
              <a:t>throughput</a:t>
            </a:r>
            <a:r>
              <a:rPr b="1" lang="en-US" sz="3500">
                <a:solidFill>
                  <a:srgbClr val="FF6720"/>
                </a:solidFill>
              </a:rPr>
              <a:t> </a:t>
            </a:r>
            <a:r>
              <a:rPr lang="en-US" sz="3500">
                <a:solidFill>
                  <a:srgbClr val="FF6720"/>
                </a:solidFill>
              </a:rPr>
              <a:t>and</a:t>
            </a:r>
            <a:r>
              <a:rPr b="1" lang="en-US" sz="3500">
                <a:solidFill>
                  <a:srgbClr val="FF6720"/>
                </a:solidFill>
              </a:rPr>
              <a:t> </a:t>
            </a:r>
            <a:r>
              <a:rPr b="1" lang="en-US" sz="3500">
                <a:solidFill>
                  <a:srgbClr val="242E30"/>
                </a:solidFill>
              </a:rPr>
              <a:t>response time</a:t>
            </a:r>
            <a:endParaRPr b="1" sz="3500">
              <a:solidFill>
                <a:srgbClr val="242E30"/>
              </a:solidFill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2500" y="3234750"/>
            <a:ext cx="10944300" cy="8200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75" y="13163550"/>
            <a:ext cx="3505200" cy="5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6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00"/>
              <a:buFont typeface="Arial"/>
              <a:buNone/>
            </a:pPr>
            <a:r>
              <a:rPr b="1" lang="en-US" sz="5100">
                <a:solidFill>
                  <a:schemeClr val="dk1"/>
                </a:solidFill>
              </a:rPr>
              <a:t>SCALABILITY - PROBLEMS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6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1976500" y="4129775"/>
            <a:ext cx="118323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Cpu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Memory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Network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Caching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Code Implementation</a:t>
            </a:r>
            <a:endParaRPr sz="3500">
              <a:solidFill>
                <a:srgbClr val="FF6720"/>
              </a:solidFill>
            </a:endParaRPr>
          </a:p>
        </p:txBody>
      </p:sp>
      <p:pic>
        <p:nvPicPr>
          <p:cNvPr descr="Image" id="165" name="Google Shape;165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131" y="1377473"/>
            <a:ext cx="1438686" cy="13453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/>
          <p:nvPr/>
        </p:nvSpPr>
        <p:spPr>
          <a:xfrm>
            <a:off x="3171" y="-7747"/>
            <a:ext cx="24377700" cy="5232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7"/>
          <p:cNvSpPr/>
          <p:nvPr/>
        </p:nvSpPr>
        <p:spPr>
          <a:xfrm rot="5400000">
            <a:off x="90720" y="1108404"/>
            <a:ext cx="1333500" cy="1877700"/>
          </a:xfrm>
          <a:prstGeom prst="rect">
            <a:avLst/>
          </a:prstGeom>
          <a:solidFill>
            <a:srgbClr val="FF672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672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1976491" y="1611363"/>
            <a:ext cx="178185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00"/>
              <a:buFont typeface="Arial"/>
              <a:buNone/>
            </a:pPr>
            <a:r>
              <a:rPr b="1" lang="en-US" sz="5100">
                <a:solidFill>
                  <a:schemeClr val="dk1"/>
                </a:solidFill>
              </a:rPr>
              <a:t>SCALABILITY - SOLUTIONS </a:t>
            </a:r>
            <a:endParaRPr b="0" i="0" sz="5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6599" y="12760500"/>
            <a:ext cx="4340201" cy="50593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7"/>
          <p:cNvSpPr txBox="1"/>
          <p:nvPr/>
        </p:nvSpPr>
        <p:spPr>
          <a:xfrm>
            <a:off x="1391475" y="3234750"/>
            <a:ext cx="1937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7"/>
          <p:cNvSpPr txBox="1"/>
          <p:nvPr/>
        </p:nvSpPr>
        <p:spPr>
          <a:xfrm>
            <a:off x="1976500" y="4108400"/>
            <a:ext cx="6753900" cy="47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Scale up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Scale out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Auto scaling tools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Rate Limiting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Circuit Breaking</a:t>
            </a:r>
            <a:endParaRPr sz="3500">
              <a:solidFill>
                <a:srgbClr val="FF6720"/>
              </a:solidFill>
            </a:endParaRPr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720"/>
              </a:buClr>
              <a:buSzPts val="3500"/>
              <a:buChar char="●"/>
            </a:pPr>
            <a:r>
              <a:rPr lang="en-US" sz="3500">
                <a:solidFill>
                  <a:srgbClr val="FF6720"/>
                </a:solidFill>
              </a:rPr>
              <a:t>Alerts</a:t>
            </a:r>
            <a:endParaRPr sz="3500">
              <a:solidFill>
                <a:srgbClr val="FF6720"/>
              </a:solidFill>
            </a:endParaRPr>
          </a:p>
        </p:txBody>
      </p:sp>
      <p:pic>
        <p:nvPicPr>
          <p:cNvPr descr="Image" id="176" name="Google Shape;176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5313" y="1499555"/>
            <a:ext cx="1004305" cy="1095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eması">
  <a:themeElements>
    <a:clrScheme name="Office Teması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eması">
  <a:themeElements>
    <a:clrScheme name="Office Teması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